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Advent Pro SemiBold"/>
      <p:regular r:id="rId18"/>
      <p:bold r:id="rId19"/>
      <p:italic r:id="rId20"/>
      <p:boldItalic r:id="rId21"/>
    </p:embeddedFont>
    <p:embeddedFont>
      <p:font typeface="Fira Sans Extra Condensed Medium"/>
      <p:regular r:id="rId22"/>
      <p:bold r:id="rId23"/>
      <p:italic r:id="rId24"/>
      <p:boldItalic r:id="rId25"/>
    </p:embeddedFont>
    <p:embeddedFont>
      <p:font typeface="Fira Sans Condensed Medium"/>
      <p:regular r:id="rId26"/>
      <p:bold r:id="rId27"/>
      <p:italic r:id="rId28"/>
      <p:boldItalic r:id="rId29"/>
    </p:embeddedFont>
    <p:embeddedFont>
      <p:font typeface="Titillium Web"/>
      <p:regular r:id="rId30"/>
      <p:bold r:id="rId31"/>
      <p:italic r:id="rId32"/>
      <p:boldItalic r:id="rId33"/>
    </p:embeddedFont>
    <p:embeddedFont>
      <p:font typeface="Maven Pro"/>
      <p:regular r:id="rId34"/>
      <p:bold r:id="rId35"/>
    </p:embeddedFont>
    <p:embeddedFont>
      <p:font typeface="Share Tech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dventProSemiBold-italic.fntdata"/><Relationship Id="rId22" Type="http://schemas.openxmlformats.org/officeDocument/2006/relationships/font" Target="fonts/FiraSansExtraCondensedMedium-regular.fntdata"/><Relationship Id="rId21" Type="http://schemas.openxmlformats.org/officeDocument/2006/relationships/font" Target="fonts/AdventProSemiBold-boldItalic.fntdata"/><Relationship Id="rId24" Type="http://schemas.openxmlformats.org/officeDocument/2006/relationships/font" Target="fonts/FiraSansExtraCondensedMedium-italic.fntdata"/><Relationship Id="rId23" Type="http://schemas.openxmlformats.org/officeDocument/2006/relationships/font" Target="fonts/FiraSansExtraCondensed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CondensedMedium-regular.fntdata"/><Relationship Id="rId25" Type="http://schemas.openxmlformats.org/officeDocument/2006/relationships/font" Target="fonts/FiraSansExtraCondensedMedium-boldItalic.fntdata"/><Relationship Id="rId28" Type="http://schemas.openxmlformats.org/officeDocument/2006/relationships/font" Target="fonts/FiraSansCondensedMedium-italic.fntdata"/><Relationship Id="rId27" Type="http://schemas.openxmlformats.org/officeDocument/2006/relationships/font" Target="fonts/FiraSansCondensed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Condensed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TitilliumWeb-bold.fntdata"/><Relationship Id="rId30" Type="http://schemas.openxmlformats.org/officeDocument/2006/relationships/font" Target="fonts/TitilliumWeb-regular.fntdata"/><Relationship Id="rId11" Type="http://schemas.openxmlformats.org/officeDocument/2006/relationships/slide" Target="slides/slide6.xml"/><Relationship Id="rId33" Type="http://schemas.openxmlformats.org/officeDocument/2006/relationships/font" Target="fonts/TitilliumWeb-boldItalic.fntdata"/><Relationship Id="rId10" Type="http://schemas.openxmlformats.org/officeDocument/2006/relationships/slide" Target="slides/slide5.xml"/><Relationship Id="rId32" Type="http://schemas.openxmlformats.org/officeDocument/2006/relationships/font" Target="fonts/TitilliumWeb-italic.fntdata"/><Relationship Id="rId13" Type="http://schemas.openxmlformats.org/officeDocument/2006/relationships/slide" Target="slides/slide8.xml"/><Relationship Id="rId35" Type="http://schemas.openxmlformats.org/officeDocument/2006/relationships/font" Target="fonts/MavenPro-bold.fntdata"/><Relationship Id="rId12" Type="http://schemas.openxmlformats.org/officeDocument/2006/relationships/slide" Target="slides/slide7.xml"/><Relationship Id="rId34" Type="http://schemas.openxmlformats.org/officeDocument/2006/relationships/font" Target="fonts/MavenPro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ShareTech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AdventProSemiBold-bold.fntdata"/><Relationship Id="rId18" Type="http://schemas.openxmlformats.org/officeDocument/2006/relationships/font" Target="fonts/AdventProSemiBold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efff39462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efff39462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effc100886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effc10088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ae5ff495d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2ae5ff495d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ae523dc8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ae523dc8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effad0e5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effad0e5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effad0e5e4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effad0e5e4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effad0e5e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effad0e5e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effad0e5e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effad0e5e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effad0e5e4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effad0e5e4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effc1008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effc1008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effc10088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effc10088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1" name="Google Shape;271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0" name="Google Shape;310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3" name="Google Shape;363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6" name="Google Shape;376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2" name="Google Shape;412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9" name="Google Shape;42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Systems</a:t>
            </a:r>
            <a:r>
              <a:rPr lang="en"/>
              <a:t> Team Update</a:t>
            </a:r>
            <a:endParaRPr/>
          </a:p>
        </p:txBody>
      </p:sp>
      <p:sp>
        <p:nvSpPr>
          <p:cNvPr id="435" name="Google Shape;435;p24"/>
          <p:cNvSpPr txBox="1"/>
          <p:nvPr>
            <p:ph idx="1" type="subTitle"/>
          </p:nvPr>
        </p:nvSpPr>
        <p:spPr>
          <a:xfrm>
            <a:off x="311700" y="3374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02</a:t>
            </a:r>
            <a:r>
              <a:rPr lang="en" sz="2000"/>
              <a:t>/02/2024</a:t>
            </a:r>
            <a:endParaRPr sz="2000"/>
          </a:p>
        </p:txBody>
      </p:sp>
      <p:sp>
        <p:nvSpPr>
          <p:cNvPr id="436" name="Google Shape;436;p24"/>
          <p:cNvSpPr txBox="1"/>
          <p:nvPr>
            <p:ph idx="1" type="subTitle"/>
          </p:nvPr>
        </p:nvSpPr>
        <p:spPr>
          <a:xfrm>
            <a:off x="311700" y="27584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Parker McLeod and Cory Brynds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3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 Multiple Function Calls Per Operation</a:t>
            </a:r>
            <a:endParaRPr/>
          </a:p>
        </p:txBody>
      </p:sp>
      <p:sp>
        <p:nvSpPr>
          <p:cNvPr id="498" name="Google Shape;498;p33"/>
          <p:cNvSpPr txBox="1"/>
          <p:nvPr/>
        </p:nvSpPr>
        <p:spPr>
          <a:xfrm>
            <a:off x="367200" y="1073325"/>
            <a:ext cx="8409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Power and Perf polling too fast! Functions faster than 1ms!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Discuss how to approach this with hot vs cold cache </a:t>
            </a:r>
            <a:r>
              <a:rPr lang="en">
                <a:solidFill>
                  <a:schemeClr val="lt1"/>
                </a:solidFill>
              </a:rPr>
              <a:t>group</a:t>
            </a:r>
            <a:r>
              <a:rPr lang="en">
                <a:solidFill>
                  <a:schemeClr val="lt1"/>
                </a:solidFill>
              </a:rPr>
              <a:t> discussion!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Discussion</a:t>
            </a:r>
            <a:endParaRPr/>
          </a:p>
        </p:txBody>
      </p:sp>
      <p:sp>
        <p:nvSpPr>
          <p:cNvPr id="504" name="Google Shape;504;p34"/>
          <p:cNvSpPr txBox="1"/>
          <p:nvPr/>
        </p:nvSpPr>
        <p:spPr>
          <a:xfrm>
            <a:off x="367200" y="1073325"/>
            <a:ext cx="8409600" cy="18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Overview of Project Inspirations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Overview of Project Goals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Overview of Current Development Status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Demonstration of Current Program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Discuss Future Work and Dates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(Send to Rex? Send YArch Paper?)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for the Systems Team</a:t>
            </a:r>
            <a:endParaRPr/>
          </a:p>
        </p:txBody>
      </p:sp>
      <p:sp>
        <p:nvSpPr>
          <p:cNvPr id="510" name="Google Shape;510;p35"/>
          <p:cNvSpPr txBox="1"/>
          <p:nvPr/>
        </p:nvSpPr>
        <p:spPr>
          <a:xfrm>
            <a:off x="383800" y="1079950"/>
            <a:ext cx="84486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Next Steps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Gather larger dataset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Improve initial </a:t>
            </a: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neural network performance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Parse Valgrind for memory usage per fundamental operation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Collect Bandwidth Utilization/E</a:t>
            </a: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nvironment</a:t>
            </a: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(cpu, memory, cache) information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</a:t>
            </a: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rithmetic intensity calculations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Share demo and/or data with Rex alongside a program diagram (and access to more processing power / varied CPUs)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Implement Multiple Function Calls Per Operation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11" name="Google Shape;5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5625" y="3398761"/>
            <a:ext cx="1323000" cy="744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2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Overview</a:t>
            </a:r>
            <a:endParaRPr/>
          </a:p>
        </p:txBody>
      </p:sp>
      <p:sp>
        <p:nvSpPr>
          <p:cNvPr id="442" name="Google Shape;442;p25"/>
          <p:cNvSpPr txBox="1"/>
          <p:nvPr/>
        </p:nvSpPr>
        <p:spPr>
          <a:xfrm>
            <a:off x="417575" y="1164775"/>
            <a:ext cx="85206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Parker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○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Cleaned Up CodeBase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○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Implemented Per-Function Performance Metrics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○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Prepared Demo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Cory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○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Parsed initial CSV output data to extract input features and output labels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○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Developed an </a:t>
            </a: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initial</a:t>
            </a: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three-level regression neural network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○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Trained network on ~90 data points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○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Tested input values, promising first prediction results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6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CryptOracle: the PyTorch Model</a:t>
            </a:r>
            <a:endParaRPr/>
          </a:p>
        </p:txBody>
      </p:sp>
      <p:sp>
        <p:nvSpPr>
          <p:cNvPr id="448" name="Google Shape;448;p26"/>
          <p:cNvSpPr txBox="1"/>
          <p:nvPr/>
        </p:nvSpPr>
        <p:spPr>
          <a:xfrm>
            <a:off x="417575" y="1164775"/>
            <a:ext cx="8520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Multi-output regression </a:t>
            </a:r>
            <a:r>
              <a:rPr lang="en" sz="1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rPr>
              <a:t>neural network</a:t>
            </a:r>
            <a:endParaRPr sz="1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tillium Web"/>
              <a:buChar char="●"/>
            </a:pPr>
            <a:r>
              <a:t/>
            </a:r>
            <a:endParaRPr sz="1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49" name="Google Shape;449;p26"/>
          <p:cNvSpPr txBox="1"/>
          <p:nvPr/>
        </p:nvSpPr>
        <p:spPr>
          <a:xfrm>
            <a:off x="367200" y="1073325"/>
            <a:ext cx="42048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Multi-output regression model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4 Input Features: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Ciphertext Ring Dimension (N)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Security Standard (128, 192, 256-bit)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Sparse or Packed Ciphertext (true/false)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Number of Threads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15 Output Features (Currently):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Total runtime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Power consumption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Key generation time (all keys)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Computation time (add, multiply, rotate)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Bootstrapping time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50" name="Google Shape;4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529375"/>
            <a:ext cx="4107899" cy="2896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Settings</a:t>
            </a:r>
            <a:endParaRPr/>
          </a:p>
        </p:txBody>
      </p:sp>
      <p:sp>
        <p:nvSpPr>
          <p:cNvPr id="456" name="Google Shape;456;p27"/>
          <p:cNvSpPr txBox="1"/>
          <p:nvPr/>
        </p:nvSpPr>
        <p:spPr>
          <a:xfrm>
            <a:off x="268025" y="1643488"/>
            <a:ext cx="28020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Model settings 		-&gt;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Training data: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~90 data points, collected using parameter generation script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Testing data: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~7 data points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57" name="Google Shape;4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0775" y="1538138"/>
            <a:ext cx="5797393" cy="265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Training</a:t>
            </a:r>
            <a:endParaRPr/>
          </a:p>
        </p:txBody>
      </p:sp>
      <p:pic>
        <p:nvPicPr>
          <p:cNvPr id="463" name="Google Shape;4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389" y="1254975"/>
            <a:ext cx="7371223" cy="329330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28"/>
          <p:cNvSpPr txBox="1"/>
          <p:nvPr/>
        </p:nvSpPr>
        <p:spPr>
          <a:xfrm>
            <a:off x="3640950" y="764563"/>
            <a:ext cx="280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First, we normalize!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Prediction</a:t>
            </a:r>
            <a:endParaRPr/>
          </a:p>
        </p:txBody>
      </p:sp>
      <p:pic>
        <p:nvPicPr>
          <p:cNvPr id="470" name="Google Shape;4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575" y="984165"/>
            <a:ext cx="6370851" cy="3175175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29"/>
          <p:cNvSpPr txBox="1"/>
          <p:nvPr/>
        </p:nvSpPr>
        <p:spPr>
          <a:xfrm>
            <a:off x="773050" y="4318650"/>
            <a:ext cx="831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*Note: although ring dimension is the only input parameter showed, outputs reflect all input parameters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Error</a:t>
            </a:r>
            <a:endParaRPr/>
          </a:p>
        </p:txBody>
      </p:sp>
      <p:sp>
        <p:nvSpPr>
          <p:cNvPr id="477" name="Google Shape;477;p30"/>
          <p:cNvSpPr txBox="1"/>
          <p:nvPr/>
        </p:nvSpPr>
        <p:spPr>
          <a:xfrm>
            <a:off x="618825" y="1221425"/>
            <a:ext cx="595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Initial prediction error rates, need to fine-tune </a:t>
            </a:r>
            <a:r>
              <a:rPr lang="en">
                <a:solidFill>
                  <a:schemeClr val="lt1"/>
                </a:solidFill>
              </a:rPr>
              <a:t>model</a:t>
            </a:r>
            <a:r>
              <a:rPr lang="en">
                <a:solidFill>
                  <a:schemeClr val="lt1"/>
                </a:solidFill>
              </a:rPr>
              <a:t> and training data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78" name="Google Shape;478;p30"/>
          <p:cNvPicPr preferRelativeResize="0"/>
          <p:nvPr/>
        </p:nvPicPr>
        <p:blipFill rotWithShape="1">
          <a:blip r:embed="rId3">
            <a:alphaModFix/>
          </a:blip>
          <a:srcRect b="0" l="0" r="27714" t="0"/>
          <a:stretch/>
        </p:blipFill>
        <p:spPr>
          <a:xfrm>
            <a:off x="567200" y="2046125"/>
            <a:ext cx="7820375" cy="16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1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 Gathering</a:t>
            </a:r>
            <a:endParaRPr/>
          </a:p>
        </p:txBody>
      </p:sp>
      <p:sp>
        <p:nvSpPr>
          <p:cNvPr id="484" name="Google Shape;484;p31"/>
          <p:cNvSpPr txBox="1"/>
          <p:nvPr/>
        </p:nvSpPr>
        <p:spPr>
          <a:xfrm>
            <a:off x="367200" y="1073325"/>
            <a:ext cx="84096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Completed </a:t>
            </a:r>
            <a:r>
              <a:rPr lang="en">
                <a:solidFill>
                  <a:schemeClr val="lt1"/>
                </a:solidFill>
              </a:rPr>
              <a:t>Per </a:t>
            </a:r>
            <a:r>
              <a:rPr lang="en">
                <a:solidFill>
                  <a:schemeClr val="lt1"/>
                </a:solidFill>
              </a:rPr>
              <a:t>Operation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Latency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Power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In Progress </a:t>
            </a:r>
            <a:r>
              <a:rPr lang="en">
                <a:solidFill>
                  <a:schemeClr val="lt1"/>
                </a:solidFill>
              </a:rPr>
              <a:t>Per </a:t>
            </a:r>
            <a:r>
              <a:rPr lang="en">
                <a:solidFill>
                  <a:schemeClr val="lt1"/>
                </a:solidFill>
              </a:rPr>
              <a:t>Operation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L1/LLC Instruction/Data Cache Loads/Stores and Misses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Branch Loads and Misses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Average CPU Utilization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DRAM Bandwidth Use and Estimated Waiting Cycles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85" name="Google Shape;485;p31"/>
          <p:cNvPicPr preferRelativeResize="0"/>
          <p:nvPr/>
        </p:nvPicPr>
        <p:blipFill rotWithShape="1">
          <a:blip r:embed="rId3">
            <a:alphaModFix/>
          </a:blip>
          <a:srcRect b="2114" l="85174" r="0" t="0"/>
          <a:stretch/>
        </p:blipFill>
        <p:spPr>
          <a:xfrm>
            <a:off x="6791283" y="268900"/>
            <a:ext cx="957066" cy="327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6" name="Google Shape;486;p31"/>
          <p:cNvPicPr preferRelativeResize="0"/>
          <p:nvPr/>
        </p:nvPicPr>
        <p:blipFill rotWithShape="1">
          <a:blip r:embed="rId3">
            <a:alphaModFix/>
          </a:blip>
          <a:srcRect b="2114" l="0" r="61776" t="0"/>
          <a:stretch/>
        </p:blipFill>
        <p:spPr>
          <a:xfrm>
            <a:off x="4323825" y="268900"/>
            <a:ext cx="2467458" cy="327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2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 Gathering Continued</a:t>
            </a:r>
            <a:endParaRPr/>
          </a:p>
        </p:txBody>
      </p:sp>
      <p:sp>
        <p:nvSpPr>
          <p:cNvPr id="492" name="Google Shape;492;p32"/>
          <p:cNvSpPr txBox="1"/>
          <p:nvPr/>
        </p:nvSpPr>
        <p:spPr>
          <a:xfrm>
            <a:off x="367200" y="1073325"/>
            <a:ext cx="8409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TODO </a:t>
            </a:r>
            <a:r>
              <a:rPr lang="en">
                <a:solidFill>
                  <a:schemeClr val="lt1"/>
                </a:solidFill>
              </a:rPr>
              <a:t>Per Operation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Valgrind Memory Usage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Arithmetic Intensity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TODO </a:t>
            </a:r>
            <a:r>
              <a:rPr lang="en">
                <a:solidFill>
                  <a:schemeClr val="lt1"/>
                </a:solidFill>
              </a:rPr>
              <a:t>Total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>
                <a:solidFill>
                  <a:schemeClr val="lt1"/>
                </a:solidFill>
              </a:rPr>
              <a:t>Hardware Data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